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21"/>
  </p:notesMasterIdLst>
  <p:sldIdLst>
    <p:sldId id="423" r:id="rId4"/>
    <p:sldId id="436" r:id="rId5"/>
    <p:sldId id="432" r:id="rId6"/>
    <p:sldId id="442" r:id="rId7"/>
    <p:sldId id="427" r:id="rId8"/>
    <p:sldId id="435" r:id="rId9"/>
    <p:sldId id="443" r:id="rId10"/>
    <p:sldId id="444" r:id="rId11"/>
    <p:sldId id="437" r:id="rId12"/>
    <p:sldId id="430" r:id="rId13"/>
    <p:sldId id="433" r:id="rId14"/>
    <p:sldId id="270" r:id="rId15"/>
    <p:sldId id="439" r:id="rId16"/>
    <p:sldId id="434" r:id="rId17"/>
    <p:sldId id="431" r:id="rId18"/>
    <p:sldId id="384" r:id="rId19"/>
    <p:sldId id="426" r:id="rId20"/>
  </p:sldIdLst>
  <p:sldSz cx="12192000" cy="6858000"/>
  <p:notesSz cx="6858000" cy="9144000"/>
  <p:custDataLst>
    <p:tags r:id="rId2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belmyne" initials="S" lastIdx="10" clrIdx="0"/>
  <p:cmAuthor id="2" name="kc3310" initials="k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647A3"/>
    <a:srgbClr val="2CD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724" y="52"/>
      </p:cViewPr>
      <p:guideLst>
        <p:guide orient="horz" pos="2205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6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3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3.png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3.jpe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24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jpeg"/><Relationship Id="rId7" Type="http://schemas.openxmlformats.org/officeDocument/2006/relationships/image" Target="../media/image39.png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2"/>
          <p:cNvPicPr>
            <a:picLocks noChangeAspect="1"/>
          </p:cNvPicPr>
          <p:nvPr/>
        </p:nvPicPr>
        <p:blipFill>
          <a:blip r:embed="rId1"/>
          <a:srcRect r="64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5" name="矩形 114"/>
          <p:cNvSpPr/>
          <p:nvPr/>
        </p:nvSpPr>
        <p:spPr bwMode="auto">
          <a:xfrm>
            <a:off x="8275410" y="3573416"/>
            <a:ext cx="32308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/>
            <a:r>
              <a:rPr lang="zh-CN" altLang="en-US" sz="6000" i="0" dirty="0">
                <a:solidFill>
                  <a:srgbClr val="005599"/>
                </a:solidFill>
                <a:effectLst/>
                <a:latin typeface="阿里巴巴普惠体 Heavy" panose="00020600040101010101" charset="-122"/>
                <a:ea typeface="阿里巴巴普惠体 Heavy" panose="00020600040101010101" charset="-122"/>
                <a:cs typeface="阿里巴巴普惠体" panose="00020600040101010101" charset="-122"/>
              </a:rPr>
              <a:t>光忆</a:t>
            </a:r>
            <a:r>
              <a:rPr lang="zh-CN" altLang="en-US" sz="6000" i="0" dirty="0">
                <a:solidFill>
                  <a:srgbClr val="005599"/>
                </a:solidFill>
                <a:effectLst/>
                <a:latin typeface="阿里巴巴普惠体 Heavy" panose="00020600040101010101" charset="-122"/>
                <a:ea typeface="阿里巴巴普惠体 Heavy" panose="00020600040101010101" charset="-122"/>
                <a:cs typeface="阿里巴巴普惠体" panose="00020600040101010101" charset="-122"/>
              </a:rPr>
              <a:t>科技</a:t>
            </a:r>
            <a:endParaRPr lang="zh-CN" altLang="en-US" sz="6000" i="0" dirty="0">
              <a:solidFill>
                <a:srgbClr val="005599"/>
              </a:solidFill>
              <a:effectLst/>
              <a:latin typeface="阿里巴巴普惠体 Heavy" panose="00020600040101010101" charset="-122"/>
              <a:ea typeface="阿里巴巴普惠体 Heavy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911396" y="4699536"/>
            <a:ext cx="55803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lnSpc>
                <a:spcPct val="120000"/>
              </a:lnSpc>
            </a:pPr>
            <a:r>
              <a:rPr lang="en-US" altLang="zh-CN" sz="2000" i="1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+mn-ea"/>
              </a:rPr>
              <a:t>Beyond Motion, Define Perfection</a:t>
            </a:r>
            <a:endParaRPr lang="en-US" altLang="zh-CN" sz="2000" i="1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+mn-ea"/>
            </a:endParaRPr>
          </a:p>
          <a:p>
            <a:pPr algn="r" defTabSz="685800">
              <a:lnSpc>
                <a:spcPct val="120000"/>
              </a:lnSpc>
            </a:pPr>
            <a:endParaRPr lang="en-US" altLang="zh-CN" sz="2000" i="1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+mn-ea"/>
            </a:endParaRPr>
          </a:p>
        </p:txBody>
      </p:sp>
      <p:pic>
        <p:nvPicPr>
          <p:cNvPr id="2" name="图片 1" descr="创建体育公司 logo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645" cy="1223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52195"/>
            <a:ext cx="10972800" cy="4525963"/>
          </a:xfrm>
        </p:spPr>
        <p:txBody>
          <a:bodyPr/>
          <a:p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仅从国内体育投入来看，未来五年内预计各省市区各级体育部门，预计将至少投入</a:t>
            </a:r>
            <a:r>
              <a:rPr lang="en-US" altLang="zh-CN" sz="1800" b="1" i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5000</a:t>
            </a:r>
            <a:r>
              <a:rPr lang="zh-CN" altLang="en-US" sz="1800" b="1" i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亿 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元，用于从国家到地方的全民健身、体医融合、场馆基建、数字化资源和管理服务平台建设，大幅提升我国数字化体育服务水平，</a:t>
            </a:r>
            <a:r>
              <a:rPr lang="zh-CN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满足人民群众运动健康的迫切要求。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国外来看，美国、欧洲、以及中东、西亚等国家对于数字化训练认可度较高，教练员科研水平高，但存在着顶尖教练员稀缺，优秀程序员人力成本高，竞训软件属于高度专业化科研软件，现有国外竞训软件价格均较高。</a:t>
            </a:r>
            <a:r>
              <a:rPr lang="zh-CN" altLang="en-US" sz="1800" b="1" i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单个项目价格高达数十万美元 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以上，各俱乐部对于相对低成本的竞训数字化分析软件需求强烈，且软件付费意识强。</a:t>
            </a:r>
            <a:endParaRPr lang="en-US" altLang="en-US" sz="1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6400" y="3416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3525" y="11620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市场分析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9" y="2925661"/>
            <a:ext cx="2260600" cy="5842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92" y="3825292"/>
            <a:ext cx="2575842" cy="553403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69" y="3911494"/>
            <a:ext cx="2266950" cy="3810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416" y="4680204"/>
            <a:ext cx="1227312" cy="82772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09" y="2925661"/>
            <a:ext cx="1936778" cy="65653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86" y="4789679"/>
            <a:ext cx="2150601" cy="764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5661025"/>
            <a:ext cx="6160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国际前沿体育科技公司估值</a:t>
            </a:r>
            <a:r>
              <a:rPr lang="en-US" altLang="zh-CN" b="1" i="1" dirty="0">
                <a:solidFill>
                  <a:srgbClr val="2E6DBF"/>
                </a:solidFill>
                <a:latin typeface="+mn-ea"/>
                <a:sym typeface="+mn-ea"/>
              </a:rPr>
              <a:t>20</a:t>
            </a:r>
            <a:r>
              <a:rPr lang="zh-CN" altLang="en-US" b="1" i="1" dirty="0">
                <a:solidFill>
                  <a:srgbClr val="2E6DBF"/>
                </a:solidFill>
                <a:latin typeface="+mn-ea"/>
                <a:sym typeface="+mn-ea"/>
              </a:rPr>
              <a:t>亿美元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到市值</a:t>
            </a:r>
            <a:r>
              <a:rPr lang="en-US" altLang="zh-CN" b="1" i="1" dirty="0">
                <a:solidFill>
                  <a:srgbClr val="2E6DBF"/>
                </a:solidFill>
                <a:latin typeface="+mn-ea"/>
                <a:sym typeface="+mn-ea"/>
              </a:rPr>
              <a:t>300</a:t>
            </a:r>
            <a:r>
              <a:rPr lang="zh-CN" altLang="en-US" b="1" i="1" dirty="0">
                <a:solidFill>
                  <a:srgbClr val="2E6DBF"/>
                </a:solidFill>
                <a:latin typeface="+mn-ea"/>
                <a:sym typeface="+mn-ea"/>
              </a:rPr>
              <a:t>亿美元</a:t>
            </a:r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9"/>
        </p:blipFill>
        <p:spPr>
          <a:xfrm>
            <a:off x="7104380" y="3582035"/>
            <a:ext cx="1791970" cy="13468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55760" y="3141345"/>
            <a:ext cx="188087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海外竞品存在的问题：</a:t>
            </a:r>
            <a:endParaRPr lang="en-US" altLang="zh-CN" sz="12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1. </a:t>
            </a: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没有针对中国市场做本土化适配</a:t>
            </a:r>
            <a:endParaRPr lang="zh-CN" altLang="en-US"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 </a:t>
            </a: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买断制</a:t>
            </a:r>
            <a:r>
              <a:rPr lang="en-US" altLang="zh-CN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年费不符合中国的消费习惯，且费用过高</a:t>
            </a:r>
            <a:endParaRPr lang="zh-CN" altLang="en-US"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 </a:t>
            </a: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捆绑苹果生态，比如苹果手表</a:t>
            </a:r>
            <a:endParaRPr lang="zh-CN" altLang="en-US" sz="12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 sz="120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以及其他</a:t>
            </a:r>
            <a:r>
              <a:rPr lang="en-US" altLang="zh-CN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教练软硬件</a:t>
            </a:r>
            <a:endParaRPr lang="zh-CN" altLang="en-US"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1. </a:t>
            </a: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传感器搭载在羽毛球拍、网球拍上，很影响手感</a:t>
            </a:r>
            <a:endParaRPr lang="zh-CN" altLang="en-US"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 </a:t>
            </a: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价格高昂</a:t>
            </a:r>
            <a:endParaRPr lang="zh-CN" altLang="en-US"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 </a:t>
            </a:r>
            <a:r>
              <a:rPr lang="zh-CN" altLang="en-US" sz="12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部分需要海淘，售后麻烦</a:t>
            </a:r>
            <a:endParaRPr lang="zh-CN" altLang="en-US" sz="1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425" y="764540"/>
            <a:ext cx="3996055" cy="4526280"/>
          </a:xfrm>
        </p:spPr>
        <p:txBody>
          <a:bodyPr/>
          <a:p>
            <a:pPr marL="0" indent="0">
              <a:buNone/>
            </a:pPr>
            <a:r>
              <a:rPr lang="en-US" altLang="zh-CN" sz="900">
                <a:sym typeface="+mn-ea"/>
              </a:rPr>
              <a:t>Hudl</a:t>
            </a:r>
            <a:r>
              <a:rPr lang="zh-CN" altLang="en-US" sz="900">
                <a:sym typeface="+mn-ea"/>
              </a:rPr>
              <a:t>（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估值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~$5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亿</a:t>
            </a:r>
            <a:r>
              <a:rPr lang="zh-CN" altLang="en-US" sz="900">
                <a:sym typeface="+mn-ea"/>
              </a:rPr>
              <a:t>）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主营业务：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体育视频分析和教练工具平台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自动化视频采集、编辑、分发和分析系统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球探和招募平台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商业模式：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SaaS</a:t>
            </a:r>
            <a:r>
              <a:rPr lang="zh-CN" altLang="en-US" sz="900">
                <a:sym typeface="+mn-ea"/>
              </a:rPr>
              <a:t>订阅制：向学校、俱乐部按年收费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分层定价：从基础版到专业版不同价位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硬件销售：智能摄像头等配套设备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Catapult Sports</a:t>
            </a:r>
            <a:r>
              <a:rPr lang="zh-CN" altLang="en-US" sz="900">
                <a:sym typeface="+mn-ea"/>
              </a:rPr>
              <a:t>（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市值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$16.6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亿</a:t>
            </a:r>
            <a:r>
              <a:rPr lang="zh-CN" altLang="en-US" sz="900">
                <a:sym typeface="+mn-ea"/>
              </a:rPr>
              <a:t>）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主营业务：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可穿戴运动员追踪和分析解决方案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运动表现监测和伤病预防系统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战术分析和视频解决方案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商业模式：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硬件</a:t>
            </a:r>
            <a:r>
              <a:rPr lang="en-US" altLang="zh-CN" sz="900">
                <a:sym typeface="+mn-ea"/>
              </a:rPr>
              <a:t>+</a:t>
            </a:r>
            <a:r>
              <a:rPr lang="zh-CN" altLang="en-US" sz="900">
                <a:sym typeface="+mn-ea"/>
              </a:rPr>
              <a:t>订阅：</a:t>
            </a:r>
            <a:r>
              <a:rPr lang="en-US" altLang="zh-CN" sz="900">
                <a:sym typeface="+mn-ea"/>
              </a:rPr>
              <a:t>GPS</a:t>
            </a:r>
            <a:r>
              <a:rPr lang="zh-CN" altLang="en-US" sz="900">
                <a:sym typeface="+mn-ea"/>
              </a:rPr>
              <a:t>追踪器销售</a:t>
            </a:r>
            <a:r>
              <a:rPr lang="en-US" altLang="zh-CN" sz="900">
                <a:sym typeface="+mn-ea"/>
              </a:rPr>
              <a:t>+</a:t>
            </a:r>
            <a:r>
              <a:rPr lang="zh-CN" altLang="en-US" sz="900">
                <a:sym typeface="+mn-ea"/>
              </a:rPr>
              <a:t>数据分析订阅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企业级解决方案：为职业队提供定制服务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数据授权：向媒体和博彩公司提供数据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HomeCourt</a:t>
            </a:r>
            <a:r>
              <a:rPr lang="zh-CN" altLang="en-US" sz="900">
                <a:sym typeface="+mn-ea"/>
              </a:rPr>
              <a:t>（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融资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$37M</a:t>
            </a:r>
            <a:r>
              <a:rPr lang="zh-CN" altLang="en-US" sz="900">
                <a:sym typeface="+mn-ea"/>
              </a:rPr>
              <a:t>）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主营业务：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篮球</a:t>
            </a:r>
            <a:r>
              <a:rPr lang="en-US" altLang="zh-CN" sz="900">
                <a:sym typeface="+mn-ea"/>
              </a:rPr>
              <a:t>AI</a:t>
            </a:r>
            <a:r>
              <a:rPr lang="zh-CN" altLang="en-US" sz="900">
                <a:sym typeface="+mn-ea"/>
              </a:rPr>
              <a:t>训练应用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投篮追踪和技术分析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虚拟训练和技能提升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商业模式：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消费者订阅：个人训练计划月费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机构合作：与</a:t>
            </a:r>
            <a:r>
              <a:rPr lang="en-US" altLang="zh-CN" sz="900">
                <a:sym typeface="+mn-ea"/>
              </a:rPr>
              <a:t>NBA</a:t>
            </a:r>
            <a:r>
              <a:rPr lang="zh-CN" altLang="en-US" sz="900">
                <a:sym typeface="+mn-ea"/>
              </a:rPr>
              <a:t>合作青少年发展项目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数据服务：为球探提供天才发现平台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战略价值：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NBA</a:t>
            </a:r>
            <a:r>
              <a:rPr lang="zh-CN" altLang="en-US" sz="900">
                <a:sym typeface="+mn-ea"/>
              </a:rPr>
              <a:t>官方战略投资并用于全球青少年篮球发展</a:t>
            </a:r>
            <a:r>
              <a:rPr lang="en-US" altLang="zh-CN" sz="900">
                <a:sym typeface="+mn-ea"/>
              </a:rPr>
              <a:t>, </a:t>
            </a:r>
            <a:r>
              <a:rPr lang="zh-CN" altLang="en-US" sz="900">
                <a:sym typeface="+mn-ea"/>
              </a:rPr>
              <a:t>覆盖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100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个</a:t>
            </a:r>
            <a:r>
              <a:rPr lang="zh-CN" altLang="en-US" sz="900">
                <a:sym typeface="+mn-ea"/>
              </a:rPr>
              <a:t>国家的用户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endParaRPr lang="en-US" altLang="zh-CN" sz="800">
              <a:sym typeface="+mn-ea"/>
            </a:endParaRPr>
          </a:p>
          <a:p>
            <a:pPr marL="0" indent="0">
              <a:buNone/>
            </a:pPr>
            <a:endParaRPr lang="zh-CN" altLang="en-US" sz="800">
              <a:sym typeface="+mn-ea"/>
            </a:endParaRPr>
          </a:p>
          <a:p>
            <a:pPr marL="0" indent="0">
              <a:buNone/>
            </a:pPr>
            <a:endParaRPr lang="zh-CN" altLang="en-US" sz="800"/>
          </a:p>
          <a:p>
            <a:endParaRPr lang="zh-CN" altLang="en-US" sz="800"/>
          </a:p>
        </p:txBody>
      </p:sp>
      <p:sp>
        <p:nvSpPr>
          <p:cNvPr id="5" name="文本框 4"/>
          <p:cNvSpPr txBox="1"/>
          <p:nvPr/>
        </p:nvSpPr>
        <p:spPr>
          <a:xfrm>
            <a:off x="347980" y="11620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市场分析</a:t>
            </a:r>
            <a:endParaRPr lang="zh-CN" altLang="en-US" sz="2800" b="1" dirty="0">
              <a:ln w="19050">
                <a:noFill/>
              </a:ln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6575" y="1101090"/>
            <a:ext cx="3189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65015" y="764540"/>
            <a:ext cx="264541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 sz="900">
                <a:sym typeface="+mn-ea"/>
              </a:rPr>
              <a:t>3. Sportradar</a:t>
            </a:r>
            <a:r>
              <a:rPr lang="zh-CN" altLang="en-US" sz="900">
                <a:sym typeface="+mn-ea"/>
              </a:rPr>
              <a:t>（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市值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$70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亿</a:t>
            </a:r>
            <a:r>
              <a:rPr lang="zh-CN" altLang="en-US" sz="900">
                <a:sym typeface="+mn-ea"/>
              </a:rPr>
              <a:t>）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主营业务：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体育数据和内容解决方案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博彩技术和风险管理服务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体育媒体和球迷互动平台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商业模式：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B2B</a:t>
            </a:r>
            <a:r>
              <a:rPr lang="zh-CN" altLang="en-US" sz="900">
                <a:sym typeface="+mn-ea"/>
              </a:rPr>
              <a:t>数据服务：向博彩公司、媒体提供实时数据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技术平台授权：提供完整博彩和媒体技术栈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内容分发：音视频内容的全球分发权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业绩亮点：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2024</a:t>
            </a:r>
            <a:r>
              <a:rPr lang="zh-CN" altLang="en-US" sz="900">
                <a:sym typeface="+mn-ea"/>
              </a:rPr>
              <a:t>年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营收</a:t>
            </a:r>
            <a:r>
              <a:rPr lang="en-US" altLang="en-US" sz="900">
                <a:solidFill>
                  <a:srgbClr val="FF0000"/>
                </a:solidFill>
                <a:sym typeface="+mn-ea"/>
              </a:rPr>
              <a:t>€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11.07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亿</a:t>
            </a:r>
            <a:r>
              <a:rPr lang="zh-CN" altLang="en-US" sz="900">
                <a:sym typeface="+mn-ea"/>
              </a:rPr>
              <a:t>，与</a:t>
            </a:r>
            <a:r>
              <a:rPr lang="en-US" altLang="zh-CN" sz="900">
                <a:sym typeface="+mn-ea"/>
              </a:rPr>
              <a:t>MLB</a:t>
            </a:r>
            <a:r>
              <a:rPr lang="zh-CN" altLang="en-US" sz="900">
                <a:sym typeface="+mn-ea"/>
              </a:rPr>
              <a:t>、</a:t>
            </a:r>
            <a:r>
              <a:rPr lang="en-US" altLang="zh-CN" sz="900">
                <a:sym typeface="+mn-ea"/>
              </a:rPr>
              <a:t>NBA</a:t>
            </a:r>
            <a:r>
              <a:rPr lang="zh-CN" altLang="en-US" sz="900">
                <a:sym typeface="+mn-ea"/>
              </a:rPr>
              <a:t>等签署长期独家合作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SwingVision</a:t>
            </a:r>
            <a:r>
              <a:rPr lang="zh-CN" altLang="en-US" sz="900">
                <a:sym typeface="+mn-ea"/>
              </a:rPr>
              <a:t>（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融资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$10M</a:t>
            </a:r>
            <a:r>
              <a:rPr lang="zh-CN" altLang="en-US" sz="900">
                <a:sym typeface="+mn-ea"/>
              </a:rPr>
              <a:t>）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主营业务：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AI</a:t>
            </a:r>
            <a:r>
              <a:rPr lang="zh-CN" altLang="en-US" sz="900">
                <a:sym typeface="+mn-ea"/>
              </a:rPr>
              <a:t>驱动的网球</a:t>
            </a:r>
            <a:r>
              <a:rPr lang="en-US" altLang="zh-CN" sz="900">
                <a:sym typeface="+mn-ea"/>
              </a:rPr>
              <a:t>/</a:t>
            </a:r>
            <a:r>
              <a:rPr lang="zh-CN" altLang="en-US" sz="900">
                <a:sym typeface="+mn-ea"/>
              </a:rPr>
              <a:t>羽球视频分析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自动化计分、数据统计和线审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精彩集锦自动生成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商业模式：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Freemium App</a:t>
            </a:r>
            <a:r>
              <a:rPr lang="zh-CN" altLang="en-US" sz="900">
                <a:sym typeface="+mn-ea"/>
              </a:rPr>
              <a:t>：基础功能免费，高级功能订阅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B2B</a:t>
            </a:r>
            <a:r>
              <a:rPr lang="zh-CN" altLang="en-US" sz="900">
                <a:sym typeface="+mn-ea"/>
              </a:rPr>
              <a:t>销售：向学校和俱乐部销售团队版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硬件配件：</a:t>
            </a:r>
            <a:r>
              <a:rPr lang="en-US" altLang="zh-CN" sz="900">
                <a:sym typeface="+mn-ea"/>
              </a:rPr>
              <a:t>Swing Stick</a:t>
            </a:r>
            <a:r>
              <a:rPr lang="zh-CN" altLang="en-US" sz="900">
                <a:sym typeface="+mn-ea"/>
              </a:rPr>
              <a:t>等辅助设备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核心技术：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专利的单摄像头</a:t>
            </a:r>
            <a:r>
              <a:rPr lang="en-US" altLang="zh-CN" sz="900">
                <a:sym typeface="+mn-ea"/>
              </a:rPr>
              <a:t>3D</a:t>
            </a:r>
            <a:r>
              <a:rPr lang="zh-CN" altLang="en-US" sz="900">
                <a:sym typeface="+mn-ea"/>
              </a:rPr>
              <a:t>轨迹追踪技术</a:t>
            </a:r>
            <a:r>
              <a:rPr lang="en-US" altLang="zh-CN" sz="900">
                <a:sym typeface="+mn-ea"/>
              </a:rPr>
              <a:t>,</a:t>
            </a:r>
            <a:r>
              <a:rPr lang="zh-CN" altLang="en-US" sz="900">
                <a:sym typeface="+mn-ea"/>
              </a:rPr>
              <a:t>实时</a:t>
            </a:r>
            <a:r>
              <a:rPr lang="en-US" altLang="zh-CN" sz="900">
                <a:sym typeface="+mn-ea"/>
              </a:rPr>
              <a:t>AI</a:t>
            </a:r>
            <a:r>
              <a:rPr lang="zh-CN" altLang="en-US" sz="900">
                <a:sym typeface="+mn-ea"/>
              </a:rPr>
              <a:t>处理，无需额外传感器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自动生成专业级统计数据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用户规模：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olidFill>
                  <a:srgbClr val="FF0000"/>
                </a:solidFill>
                <a:sym typeface="+mn-ea"/>
              </a:rPr>
              <a:t>20,000+</a:t>
            </a:r>
            <a:r>
              <a:rPr lang="zh-CN" altLang="en-US" sz="900">
                <a:sym typeface="+mn-ea"/>
              </a:rPr>
              <a:t>付费订阅用户，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100+</a:t>
            </a:r>
            <a:r>
              <a:rPr lang="zh-CN" altLang="en-US" sz="900">
                <a:sym typeface="+mn-ea"/>
              </a:rPr>
              <a:t>大学球队</a:t>
            </a:r>
            <a:endParaRPr lang="zh-CN" altLang="en-US" sz="900"/>
          </a:p>
        </p:txBody>
      </p:sp>
      <p:sp>
        <p:nvSpPr>
          <p:cNvPr id="8" name="文本框 7"/>
          <p:cNvSpPr txBox="1"/>
          <p:nvPr/>
        </p:nvSpPr>
        <p:spPr>
          <a:xfrm>
            <a:off x="8544560" y="764540"/>
            <a:ext cx="274320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 sz="900">
                <a:sym typeface="+mn-ea"/>
              </a:rPr>
              <a:t>STATSports</a:t>
            </a:r>
            <a:r>
              <a:rPr lang="zh-CN" altLang="en-US" sz="900">
                <a:sym typeface="+mn-ea"/>
              </a:rPr>
              <a:t>（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估值</a:t>
            </a:r>
            <a:r>
              <a:rPr lang="en-US" altLang="en-US" sz="900">
                <a:solidFill>
                  <a:srgbClr val="FF0000"/>
                </a:solidFill>
                <a:sym typeface="+mn-ea"/>
              </a:rPr>
              <a:t>£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亿</a:t>
            </a:r>
            <a:r>
              <a:rPr lang="zh-CN" altLang="en-US" sz="900">
                <a:sym typeface="+mn-ea"/>
              </a:rPr>
              <a:t>）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主营业务：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GPS</a:t>
            </a:r>
            <a:r>
              <a:rPr lang="zh-CN" altLang="en-US" sz="900">
                <a:sym typeface="+mn-ea"/>
              </a:rPr>
              <a:t>运动员追踪系统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专业运动表现分析平台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团队战术分析解决方案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商业模式：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硬件销售</a:t>
            </a:r>
            <a:r>
              <a:rPr lang="en-US" altLang="zh-CN" sz="900">
                <a:sym typeface="+mn-ea"/>
              </a:rPr>
              <a:t>+</a:t>
            </a:r>
            <a:r>
              <a:rPr lang="zh-CN" altLang="en-US" sz="900">
                <a:sym typeface="+mn-ea"/>
              </a:rPr>
              <a:t>订阅：</a:t>
            </a:r>
            <a:r>
              <a:rPr lang="en-US" altLang="zh-CN" sz="900">
                <a:sym typeface="+mn-ea"/>
              </a:rPr>
              <a:t>APEX/Viper</a:t>
            </a:r>
            <a:r>
              <a:rPr lang="zh-CN" altLang="en-US" sz="900">
                <a:sym typeface="+mn-ea"/>
              </a:rPr>
              <a:t>系统</a:t>
            </a:r>
            <a:r>
              <a:rPr lang="en-US" altLang="zh-CN" sz="900">
                <a:sym typeface="+mn-ea"/>
              </a:rPr>
              <a:t>+</a:t>
            </a:r>
            <a:r>
              <a:rPr lang="zh-CN" altLang="en-US" sz="900">
                <a:sym typeface="+mn-ea"/>
              </a:rPr>
              <a:t>分析软件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大规模部署合同：如美国足协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$15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亿</a:t>
            </a:r>
            <a:r>
              <a:rPr lang="zh-CN" altLang="en-US" sz="900">
                <a:sym typeface="+mn-ea"/>
              </a:rPr>
              <a:t>合同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消费级产品：向业余运动员开放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Mustard</a:t>
            </a:r>
            <a:r>
              <a:rPr lang="zh-CN" altLang="en-US" sz="900">
                <a:sym typeface="+mn-ea"/>
              </a:rPr>
              <a:t>（</a:t>
            </a:r>
            <a:r>
              <a:rPr lang="zh-CN" altLang="en-US" sz="900">
                <a:solidFill>
                  <a:srgbClr val="FF0000"/>
                </a:solidFill>
                <a:sym typeface="+mn-ea"/>
              </a:rPr>
              <a:t>融资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$6M</a:t>
            </a:r>
            <a:r>
              <a:rPr lang="zh-CN" altLang="en-US" sz="900">
                <a:sym typeface="+mn-ea"/>
              </a:rPr>
              <a:t>）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主营业务：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AI</a:t>
            </a:r>
            <a:r>
              <a:rPr lang="zh-CN" altLang="en-US" sz="900">
                <a:sym typeface="+mn-ea"/>
              </a:rPr>
              <a:t>动作分析教练应用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投球</a:t>
            </a:r>
            <a:r>
              <a:rPr lang="en-US" altLang="zh-CN" sz="900">
                <a:sym typeface="+mn-ea"/>
              </a:rPr>
              <a:t>/</a:t>
            </a:r>
            <a:r>
              <a:rPr lang="zh-CN" altLang="en-US" sz="900">
                <a:sym typeface="+mn-ea"/>
              </a:rPr>
              <a:t>挥杆机械动作优化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心理表现训练平台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商业模式：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免费</a:t>
            </a:r>
            <a:r>
              <a:rPr lang="en-US" altLang="zh-CN" sz="900">
                <a:sym typeface="+mn-ea"/>
              </a:rPr>
              <a:t>+</a:t>
            </a:r>
            <a:r>
              <a:rPr lang="zh-CN" altLang="en-US" sz="900">
                <a:sym typeface="+mn-ea"/>
              </a:rPr>
              <a:t>订阅：基础分析免费，高级功能付费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多运动扩展：从棒球扩展到高尔夫、足球等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教练合作：与专业教练分成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en-US" altLang="zh-CN" sz="900">
                <a:sym typeface="+mn-ea"/>
              </a:rPr>
              <a:t>PlaySight</a:t>
            </a:r>
            <a:r>
              <a:rPr lang="zh-CN" altLang="en-US" sz="900">
                <a:sym typeface="+mn-ea"/>
              </a:rPr>
              <a:t>（</a:t>
            </a:r>
            <a:r>
              <a:rPr lang="en-US" altLang="zh-CN" sz="900">
                <a:solidFill>
                  <a:srgbClr val="FF0000"/>
                </a:solidFill>
                <a:sym typeface="+mn-ea"/>
              </a:rPr>
              <a:t>$82M</a:t>
            </a:r>
            <a:r>
              <a:rPr lang="zh-CN" altLang="en-US" sz="900">
                <a:sym typeface="+mn-ea"/>
              </a:rPr>
              <a:t>被收购）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主营业务：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智能球场技术系统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多机位自动录制和分析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即时回放和数据统计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商业模式：</a:t>
            </a:r>
            <a:endParaRPr lang="en-US" altLang="zh-CN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系统销售：向球场</a:t>
            </a:r>
            <a:r>
              <a:rPr lang="en-US" altLang="zh-CN" sz="900">
                <a:sym typeface="+mn-ea"/>
              </a:rPr>
              <a:t>/</a:t>
            </a:r>
            <a:r>
              <a:rPr lang="zh-CN" altLang="en-US" sz="900">
                <a:sym typeface="+mn-ea"/>
              </a:rPr>
              <a:t>场馆销售整套系统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订阅服务：云端分析和存储服务</a:t>
            </a:r>
            <a:endParaRPr lang="zh-CN" altLang="en-US" sz="900"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sym typeface="+mn-ea"/>
              </a:rPr>
              <a:t>内容授权：比赛视频和数据授权</a:t>
            </a:r>
            <a:endParaRPr lang="zh-CN" altLang="en-US" sz="900">
              <a:sym typeface="+mn-ea"/>
            </a:endParaRPr>
          </a:p>
          <a:p>
            <a:endParaRPr lang="zh-CN" altLang="en-US" sz="900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"/>
          <p:cNvSpPr txBox="1"/>
          <p:nvPr>
            <p:custDataLst>
              <p:tags r:id="rId2"/>
            </p:custDataLst>
          </p:nvPr>
        </p:nvSpPr>
        <p:spPr>
          <a:xfrm>
            <a:off x="1128713" y="2708275"/>
            <a:ext cx="76215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文本框 2"/>
          <p:cNvSpPr txBox="1"/>
          <p:nvPr>
            <p:custDataLst>
              <p:tags r:id="rId3"/>
            </p:custDataLst>
          </p:nvPr>
        </p:nvSpPr>
        <p:spPr>
          <a:xfrm>
            <a:off x="1128713" y="1773238"/>
            <a:ext cx="16494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5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5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889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921" t="4826" r="11691" b="18813"/>
          <a:stretch>
            <a:fillRect/>
          </a:stretch>
        </p:blipFill>
        <p:spPr>
          <a:xfrm flipH="1">
            <a:off x="0" y="2898775"/>
            <a:ext cx="4552950" cy="395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44475" y="11684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商业模式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" y="692785"/>
            <a:ext cx="4267200" cy="5619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475" y="1341120"/>
            <a:ext cx="3886200" cy="3943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4675" y="1341120"/>
            <a:ext cx="3692525" cy="4304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"/>
          <p:cNvSpPr txBox="1"/>
          <p:nvPr>
            <p:custDataLst>
              <p:tags r:id="rId2"/>
            </p:custDataLst>
          </p:nvPr>
        </p:nvSpPr>
        <p:spPr>
          <a:xfrm>
            <a:off x="1128713" y="2708275"/>
            <a:ext cx="76215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文本框 2"/>
          <p:cNvSpPr txBox="1"/>
          <p:nvPr>
            <p:custDataLst>
              <p:tags r:id="rId3"/>
            </p:custDataLst>
          </p:nvPr>
        </p:nvSpPr>
        <p:spPr>
          <a:xfrm>
            <a:off x="1128713" y="1773238"/>
            <a:ext cx="16494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5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5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889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921" t="4826" r="11691" b="18813"/>
          <a:stretch>
            <a:fillRect/>
          </a:stretch>
        </p:blipFill>
        <p:spPr>
          <a:xfrm flipH="1">
            <a:off x="0" y="2898775"/>
            <a:ext cx="4552950" cy="395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44475" y="11684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商业模式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70" y="764540"/>
            <a:ext cx="10452100" cy="5785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"/>
          <p:cNvSpPr txBox="1"/>
          <p:nvPr>
            <p:custDataLst>
              <p:tags r:id="rId2"/>
            </p:custDataLst>
          </p:nvPr>
        </p:nvSpPr>
        <p:spPr>
          <a:xfrm>
            <a:off x="1128713" y="2708275"/>
            <a:ext cx="76215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文本框 2"/>
          <p:cNvSpPr txBox="1"/>
          <p:nvPr>
            <p:custDataLst>
              <p:tags r:id="rId3"/>
            </p:custDataLst>
          </p:nvPr>
        </p:nvSpPr>
        <p:spPr>
          <a:xfrm>
            <a:off x="1128713" y="1773238"/>
            <a:ext cx="16494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5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5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889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921" t="4826" r="11691" b="18813"/>
          <a:stretch>
            <a:fillRect/>
          </a:stretch>
        </p:blipFill>
        <p:spPr>
          <a:xfrm flipH="1">
            <a:off x="0" y="2898775"/>
            <a:ext cx="4552950" cy="395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44475" y="11684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商业模式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" y="836930"/>
            <a:ext cx="10291445" cy="5517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5960" y="404495"/>
            <a:ext cx="1095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440420" y="4941570"/>
            <a:ext cx="3580765" cy="1742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3429000"/>
            <a:ext cx="386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28435" y="4005580"/>
            <a:ext cx="5492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2645" y="244475"/>
            <a:ext cx="719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" y="4508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团队介绍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836930"/>
            <a:ext cx="1475105" cy="20212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8610" y="2997200"/>
            <a:ext cx="2081530" cy="1764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创始人</a:t>
            </a:r>
            <a:r>
              <a:rPr lang="en-US" altLang="zh-CN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&amp;CEO</a:t>
            </a:r>
            <a:endParaRPr lang="zh-CN" altLang="en-US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高昊，吉林大学本科，卡内基梅隆大学计算机硕士，曾有两段世界500强企业担任过算法工程师经历，在中国科学院、香港科技大学担任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，两段创业经历，在计算机视觉方面有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年经验，包括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款应用和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篇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SCI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一区文章以及各类奖项例如全国计算机竞赛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23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名，计算机竞赛吉林省金牌等，并担任国际顶刊的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Review 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Editor</a:t>
            </a:r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有丰富的项目管理和执行经验。</a:t>
            </a:r>
            <a:endParaRPr lang="zh-CN" altLang="en-US" sz="12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2472690" y="2997200"/>
            <a:ext cx="2263140" cy="1764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联合创始人</a:t>
            </a:r>
            <a:endParaRPr lang="zh-CN" altLang="en-US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R="0" lvl="0" algn="just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栾凯，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中国民主促进会会员，中国体育科学学会会员，国家体育总局体育科学研究所 运动数据分析外聘专家，山东省体医融合智库专家，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2020-2021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无锡市十大“青年双创英才”，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年大数据领域项目经历，奥运会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全运会冠军夺冠科研团队成员，国家体操队科研保障团队数据分析专家，中国击剑协会、中国田径协会数据分析平台支撑，山东省体育局、河北省体育局、河南省体育局 体能数据分析专家，广东省体育局、内蒙古体育局竞训数字化讲师。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2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4872355" y="2997200"/>
            <a:ext cx="17907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联合</a:t>
            </a:r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创始人</a:t>
            </a:r>
            <a:endParaRPr lang="zh-CN" altLang="en-US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魏博文，吉林大学软件工程本科，中国科学技术大学硕士，曾在腾讯虚拟人技术部门、网易游戏引擎团队、</a:t>
            </a:r>
            <a:r>
              <a:rPr lang="en-US" altLang="zh-CN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FunPlus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客户端开发部门任职，在游戏引擎优化和复杂系统架构方面有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丰富经验，包括千万行级代码框架分析、性能优化，有丰富的技术攻关和团队协作经验</a:t>
            </a: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2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580" y="1125220"/>
            <a:ext cx="1211580" cy="16960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960235" y="770255"/>
            <a:ext cx="4954270" cy="275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陈梓豪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俄亥俄州立大学生物电子博士，硬件研究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开发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花诚远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弗吉尼亚大学体育经济学</a:t>
            </a:r>
            <a:r>
              <a:rPr lang="zh-CN" altLang="en-US" sz="1400" dirty="0" smtClean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博士，体育商业化</a:t>
            </a:r>
            <a:endParaRPr lang="zh-CN" altLang="en-US" sz="1400" dirty="0" smtClean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1400" dirty="0" smtClean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宫磊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加州大学洛杉矶分校计算机硕士，算法优化</a:t>
            </a:r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Jack Ming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，高级算法工程师，拥有头部科技大厂核心算法团队工作经验，聚焦信息检索，大语言模型效果优化、模型推理加速、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agent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系统设计</a:t>
            </a:r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杨珉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南京大学计算机科学与技术系媒体计算组博士，</a:t>
            </a:r>
            <a:r>
              <a:rPr lang="zh-CN" altLang="en-US" sz="1400" dirty="0">
                <a:latin typeface="宋体" panose="02010600030101010101" pitchFamily="2" charset="-122"/>
                <a:cs typeface="微软雅黑" panose="020B0503020204020204" charset="-122"/>
                <a:sym typeface="+mn-ea"/>
              </a:rPr>
              <a:t>从事视频理解相关方向，课题组为国内计算机视觉方向最顶尖之一</a:t>
            </a:r>
            <a:endParaRPr lang="zh-CN" altLang="en-US" sz="1400" dirty="0">
              <a:latin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endParaRPr lang="zh-CN" altLang="en-US" sz="1400" dirty="0">
              <a:solidFill>
                <a:schemeClr val="tx1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凌一洲</a:t>
            </a:r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  <a:sym typeface="+mn-ea"/>
              </a:rPr>
              <a:t>南京师范大学博士，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发表</a:t>
            </a:r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SCI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SSCI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、核心期刊论文</a:t>
            </a:r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50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多篇，出版著作</a:t>
            </a:r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部，参编国家级规划教材</a:t>
            </a:r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部，教学成果在</a:t>
            </a:r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28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省份的</a:t>
            </a:r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100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多所学校应用，将</a:t>
            </a:r>
            <a:r>
              <a:rPr lang="en-US" altLang="zh-CN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AI+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体育</a:t>
            </a:r>
            <a:r>
              <a:rPr lang="zh-CN" altLang="en-US" sz="1400" dirty="0">
                <a:solidFill>
                  <a:schemeClr val="tx1"/>
                </a:solidFill>
                <a:latin typeface="+mj-ea"/>
                <a:ea typeface="+mj-ea"/>
                <a:cs typeface="微软雅黑" panose="020B0503020204020204" charset="-122"/>
              </a:rPr>
              <a:t>带入校园</a:t>
            </a:r>
            <a:endParaRPr lang="zh-CN" altLang="en-US" sz="1400" dirty="0">
              <a:solidFill>
                <a:schemeClr val="tx1"/>
              </a:solidFill>
              <a:latin typeface="+mj-ea"/>
              <a:ea typeface="+mj-ea"/>
              <a:cs typeface="微软雅黑" panose="020B0503020204020204" charset="-122"/>
            </a:endParaRPr>
          </a:p>
          <a:p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rcRect l="20342" t="4611" r="20342" b="8054"/>
          <a:stretch>
            <a:fillRect/>
          </a:stretch>
        </p:blipFill>
        <p:spPr>
          <a:xfrm>
            <a:off x="2712085" y="1155065"/>
            <a:ext cx="1685290" cy="1685290"/>
          </a:xfrm>
          <a:custGeom>
            <a:avLst/>
            <a:gdLst>
              <a:gd name="connsiteX0" fmla="*/ 1063849 w 2127698"/>
              <a:gd name="connsiteY0" fmla="*/ 0 h 2127698"/>
              <a:gd name="connsiteX1" fmla="*/ 2127698 w 2127698"/>
              <a:gd name="connsiteY1" fmla="*/ 1063849 h 2127698"/>
              <a:gd name="connsiteX2" fmla="*/ 1063849 w 2127698"/>
              <a:gd name="connsiteY2" fmla="*/ 2127698 h 2127698"/>
              <a:gd name="connsiteX3" fmla="*/ 0 w 2127698"/>
              <a:gd name="connsiteY3" fmla="*/ 1063849 h 2127698"/>
              <a:gd name="connsiteX4" fmla="*/ 1063849 w 2127698"/>
              <a:gd name="connsiteY4" fmla="*/ 0 h 212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7698" h="2127698">
                <a:moveTo>
                  <a:pt x="1063849" y="0"/>
                </a:moveTo>
                <a:cubicBezTo>
                  <a:pt x="1651397" y="0"/>
                  <a:pt x="2127698" y="476301"/>
                  <a:pt x="2127698" y="1063849"/>
                </a:cubicBezTo>
                <a:cubicBezTo>
                  <a:pt x="2127698" y="1651397"/>
                  <a:pt x="1651397" y="2127698"/>
                  <a:pt x="1063849" y="2127698"/>
                </a:cubicBezTo>
                <a:cubicBezTo>
                  <a:pt x="476301" y="2127698"/>
                  <a:pt x="0" y="1651397"/>
                  <a:pt x="0" y="1063849"/>
                </a:cubicBezTo>
                <a:cubicBezTo>
                  <a:pt x="0" y="476301"/>
                  <a:pt x="476301" y="0"/>
                  <a:pt x="1063849" y="0"/>
                </a:cubicBezTo>
                <a:close/>
              </a:path>
            </a:pathLst>
          </a:custGeom>
          <a:blipFill dpi="0" rotWithShape="1">
            <a:blip r:embed="rId7" cstate="screen"/>
            <a:srcRect/>
            <a:stretch>
              <a:fillRect/>
            </a:stretch>
          </a:blip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5960" y="404495"/>
            <a:ext cx="1095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700" y="3429000"/>
            <a:ext cx="386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11860" y="3368040"/>
            <a:ext cx="4529455" cy="2133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+mn-ea"/>
                <a:ea typeface="+mn-ea"/>
                <a:cs typeface="+mn-ea"/>
              </a:rPr>
              <a:t>团队拥有</a:t>
            </a:r>
            <a:r>
              <a:rPr lang="en-US" altLang="zh-CN">
                <a:solidFill>
                  <a:srgbClr val="FF0000"/>
                </a:solidFill>
                <a:latin typeface="+mn-ea"/>
                <a:ea typeface="+mn-ea"/>
                <a:cs typeface="+mn-ea"/>
              </a:rPr>
              <a:t>29</a:t>
            </a:r>
            <a:r>
              <a:rPr lang="zh-CN" altLang="en-US">
                <a:solidFill>
                  <a:srgbClr val="FF0000"/>
                </a:solidFill>
                <a:latin typeface="+mn-ea"/>
                <a:ea typeface="+mn-ea"/>
                <a:cs typeface="+mn-ea"/>
              </a:rPr>
              <a:t>项</a:t>
            </a:r>
            <a:r>
              <a:rPr lang="zh-CN" altLang="en-US">
                <a:latin typeface="+mn-ea"/>
                <a:ea typeface="+mn-ea"/>
                <a:cs typeface="+mn-ea"/>
              </a:rPr>
              <a:t>专利，</a:t>
            </a:r>
            <a:r>
              <a:rPr lang="en-US" altLang="zh-CN">
                <a:solidFill>
                  <a:srgbClr val="FF0000"/>
                </a:solidFill>
                <a:latin typeface="+mn-ea"/>
                <a:ea typeface="+mn-ea"/>
                <a:cs typeface="+mn-ea"/>
              </a:rPr>
              <a:t>30</a:t>
            </a:r>
            <a:r>
              <a:rPr lang="zh-CN" altLang="en-US">
                <a:solidFill>
                  <a:srgbClr val="FF0000"/>
                </a:solidFill>
                <a:latin typeface="+mn-ea"/>
                <a:ea typeface="+mn-ea"/>
                <a:cs typeface="+mn-ea"/>
              </a:rPr>
              <a:t>余篇</a:t>
            </a:r>
            <a:r>
              <a:rPr lang="zh-CN" altLang="en-US">
                <a:latin typeface="+mn-ea"/>
                <a:ea typeface="+mn-ea"/>
                <a:cs typeface="+mn-ea"/>
              </a:rPr>
              <a:t>计算机类、教育类顶刊顶会以及核心期刊等，以及</a:t>
            </a:r>
            <a:r>
              <a:rPr lang="en-US" altLang="zh-CN">
                <a:solidFill>
                  <a:srgbClr val="FF0000"/>
                </a:solidFill>
                <a:latin typeface="+mn-ea"/>
                <a:ea typeface="+mn-ea"/>
                <a:cs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  <a:cs typeface="+mn-ea"/>
              </a:rPr>
              <a:t>本</a:t>
            </a:r>
            <a:r>
              <a:rPr lang="zh-CN" altLang="en-US">
                <a:latin typeface="+mn-ea"/>
                <a:ea typeface="+mn-ea"/>
                <a:cs typeface="+mn-ea"/>
              </a:rPr>
              <a:t>著作。</a:t>
            </a:r>
            <a:endParaRPr lang="zh-CN" altLang="en-US"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45" y="1340485"/>
            <a:ext cx="4813935" cy="1864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2645" y="244475"/>
            <a:ext cx="719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1770" y="4508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资质荣誉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6456045" y="4005580"/>
            <a:ext cx="7210425" cy="1602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>
                <a:latin typeface="宋体" panose="02010600030101010101" pitchFamily="2" charset="-122"/>
                <a:cs typeface="宋体" panose="02010600030101010101" pitchFamily="2" charset="-122"/>
              </a:rPr>
              <a:t>科学教育成果在</a:t>
            </a:r>
            <a:r>
              <a:rPr lang="en-US" altLang="zh-CN" sz="180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12</a:t>
            </a:r>
            <a:r>
              <a:rPr lang="zh-CN" altLang="en-US" sz="180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所</a:t>
            </a:r>
            <a:r>
              <a:rPr lang="zh-CN" altLang="en-US" sz="1800">
                <a:latin typeface="宋体" panose="02010600030101010101" pitchFamily="2" charset="-122"/>
                <a:cs typeface="宋体" panose="02010600030101010101" pitchFamily="2" charset="-122"/>
              </a:rPr>
              <a:t>江苏省首批高品质示范高中</a:t>
            </a:r>
            <a:endParaRPr lang="zh-CN" altLang="en-US"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>
                <a:latin typeface="宋体" panose="02010600030101010101" pitchFamily="2" charset="-122"/>
                <a:cs typeface="宋体" panose="02010600030101010101" pitchFamily="2" charset="-122"/>
              </a:rPr>
              <a:t>（共</a:t>
            </a:r>
            <a:r>
              <a:rPr lang="en-US" altLang="zh-CN" sz="1800">
                <a:latin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800">
                <a:latin typeface="宋体" panose="02010600030101010101" pitchFamily="2" charset="-122"/>
                <a:cs typeface="宋体" panose="02010600030101010101" pitchFamily="2" charset="-122"/>
              </a:rPr>
              <a:t>所）推广应用</a:t>
            </a:r>
            <a:endParaRPr lang="zh-CN" altLang="en-US"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8435" y="1412875"/>
            <a:ext cx="4107180" cy="1998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9645" y="4529455"/>
            <a:ext cx="4471670" cy="972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产学研合作，联合国家、省级体育科研单位，</a:t>
            </a:r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完全自主知识产权</a:t>
            </a:r>
            <a:r>
              <a:rPr lang="zh-CN" altLang="en-US" sz="1800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，打破国外数字化训练分析软件垄断</a:t>
            </a:r>
            <a:endParaRPr lang="zh-CN" altLang="en-US" sz="1800" dirty="0">
              <a:solidFill>
                <a:schemeClr val="tx2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66470" y="5394960"/>
            <a:ext cx="4356100" cy="900430"/>
            <a:chOff x="8872" y="8101"/>
            <a:chExt cx="6860" cy="1418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2" y="8208"/>
              <a:ext cx="1090" cy="109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15" y="8101"/>
              <a:ext cx="1386" cy="133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1" y="8101"/>
              <a:ext cx="2006" cy="1338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5" y="8181"/>
              <a:ext cx="1341" cy="133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" y="8235"/>
              <a:ext cx="1256" cy="12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2"/>
          <p:cNvPicPr>
            <a:picLocks noChangeAspect="1"/>
          </p:cNvPicPr>
          <p:nvPr/>
        </p:nvPicPr>
        <p:blipFill>
          <a:blip r:embed="rId1"/>
          <a:srcRect r="64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5" name="矩形 114"/>
          <p:cNvSpPr/>
          <p:nvPr/>
        </p:nvSpPr>
        <p:spPr bwMode="auto">
          <a:xfrm>
            <a:off x="6753065" y="2637426"/>
            <a:ext cx="475322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dirty="0">
                <a:solidFill>
                  <a:srgbClr val="005599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感谢你的观看</a:t>
            </a:r>
            <a:endParaRPr kumimoji="0" lang="zh-CN" altLang="en-US" sz="6000" b="0" i="0" u="none" strike="noStrike" kern="1200" cap="none" spc="0" normalizeH="0" baseline="0" noProof="0" dirty="0">
              <a:ln w="19050">
                <a:noFill/>
              </a:ln>
              <a:solidFill>
                <a:srgbClr val="005599"/>
              </a:solidFill>
              <a:effectLst/>
              <a:uLnTx/>
              <a:uFillTx/>
              <a:latin typeface="阿里巴巴普惠体 Heavy" panose="00020600040101010101" charset="-122"/>
              <a:ea typeface="阿里巴巴普惠体 Heavy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cxnSp>
        <p:nvCxnSpPr>
          <p:cNvPr id="120" name="直接连接符 119"/>
          <p:cNvCxnSpPr/>
          <p:nvPr/>
        </p:nvCxnSpPr>
        <p:spPr>
          <a:xfrm>
            <a:off x="11146971" y="5530850"/>
            <a:ext cx="215265" cy="0"/>
          </a:xfrm>
          <a:prstGeom prst="line">
            <a:avLst/>
          </a:prstGeom>
          <a:ln w="38100" cap="rnd">
            <a:solidFill>
              <a:srgbClr val="0055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3575685" y="3717290"/>
            <a:ext cx="7860030" cy="36785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3175">
                  <a:gradFill>
                    <a:gsLst>
                      <a:gs pos="0">
                        <a:prstClr val="white"/>
                      </a:gs>
                      <a:gs pos="73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无锡光忆科技有限公司</a:t>
            </a:r>
            <a:r>
              <a:rPr kumimoji="0" lang="en-US" altLang="zh-CN" sz="3600" b="0" i="0" u="none" strike="noStrike" kern="1200" cap="none" spc="0" normalizeH="0" baseline="0" noProof="0" dirty="0">
                <a:ln w="3175">
                  <a:gradFill>
                    <a:gsLst>
                      <a:gs pos="0">
                        <a:prstClr val="white"/>
                      </a:gs>
                      <a:gs pos="73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</a:t>
            </a:r>
            <a:endParaRPr kumimoji="0" lang="en-US" altLang="zh-CN" sz="3600" b="0" i="0" u="none" strike="noStrike" kern="1200" cap="none" spc="0" normalizeH="0" baseline="0" noProof="0" dirty="0">
              <a:ln w="3175">
                <a:gradFill>
                  <a:gsLst>
                    <a:gs pos="0">
                      <a:prstClr val="white"/>
                    </a:gs>
                    <a:gs pos="73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3175">
                  <a:gradFill>
                    <a:gsLst>
                      <a:gs pos="0">
                        <a:prstClr val="white"/>
                      </a:gs>
                      <a:gs pos="73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创始人</a:t>
            </a:r>
            <a:r>
              <a:rPr kumimoji="0" lang="en-US" altLang="zh-CN" sz="3600" b="0" i="0" u="none" strike="noStrike" kern="1200" cap="none" spc="0" normalizeH="0" baseline="0" noProof="0" dirty="0">
                <a:ln w="3175">
                  <a:gradFill>
                    <a:gsLst>
                      <a:gs pos="0">
                        <a:prstClr val="white"/>
                      </a:gs>
                      <a:gs pos="73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/CEO </a:t>
            </a:r>
            <a:r>
              <a:rPr kumimoji="0" lang="zh-CN" altLang="en-US" sz="3600" b="0" i="0" u="none" strike="noStrike" kern="1200" cap="none" spc="0" normalizeH="0" baseline="0" noProof="0" dirty="0">
                <a:ln w="3175">
                  <a:gradFill>
                    <a:gsLst>
                      <a:gs pos="0">
                        <a:prstClr val="white"/>
                      </a:gs>
                      <a:gs pos="73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高昊</a:t>
            </a:r>
            <a:endParaRPr kumimoji="0" lang="en-US" altLang="zh-CN" sz="3600" b="0" i="0" u="none" strike="noStrike" kern="1200" cap="none" spc="0" normalizeH="0" baseline="0" noProof="0" dirty="0">
              <a:ln w="3175">
                <a:gradFill>
                  <a:gsLst>
                    <a:gs pos="0">
                      <a:prstClr val="white"/>
                    </a:gs>
                    <a:gs pos="73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785" y="4221480"/>
            <a:ext cx="2631440" cy="2470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27800" y="6129655"/>
            <a:ext cx="244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Tel</a:t>
            </a:r>
            <a:r>
              <a:rPr lang="zh-CN" altLang="en-US"/>
              <a:t>：</a:t>
            </a:r>
            <a:r>
              <a:rPr lang="en-US" altLang="zh-CN"/>
              <a:t>13921269829</a:t>
            </a:r>
            <a:endParaRPr lang="en-US" altLang="zh-CN"/>
          </a:p>
        </p:txBody>
      </p:sp>
      <p:pic>
        <p:nvPicPr>
          <p:cNvPr id="6" name="图片 5" descr="创建体育公司 logo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645" cy="12236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5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" y="908685"/>
            <a:ext cx="10972800" cy="4525963"/>
          </a:xfrm>
        </p:spPr>
        <p:txBody>
          <a:bodyPr/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670" y="11620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公司介绍</a:t>
            </a:r>
            <a:endParaRPr lang="zh-CN" altLang="en-US" sz="2800" b="1" dirty="0">
              <a:ln w="19050">
                <a:noFill/>
              </a:ln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85" y="836930"/>
            <a:ext cx="3822700" cy="5742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30" y="807720"/>
            <a:ext cx="3721735" cy="58883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7190" y="1118870"/>
            <a:ext cx="25628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dirty="0">
                <a:latin typeface="+mn-ea"/>
                <a:sym typeface="Times New Roman" panose="02020603050405020304"/>
              </a:rPr>
              <a:t>无锡光忆科技有限公司</a:t>
            </a:r>
            <a:endParaRPr lang="en-US" altLang="zh-CN" dirty="0">
              <a:latin typeface="+mn-ea"/>
              <a:sym typeface="Times New Roman" panose="02020603050405020304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  <a:sym typeface="Times New Roman" panose="02020603050405020304"/>
              </a:rPr>
              <a:t>2023</a:t>
            </a:r>
            <a:r>
              <a:rPr lang="zh-CN" altLang="en-US" dirty="0">
                <a:latin typeface="+mn-ea"/>
                <a:sym typeface="Times New Roman" panose="02020603050405020304"/>
              </a:rPr>
              <a:t>年</a:t>
            </a:r>
            <a:r>
              <a:rPr lang="en-US" altLang="zh-CN" dirty="0">
                <a:latin typeface="+mn-ea"/>
                <a:sym typeface="Times New Roman" panose="02020603050405020304"/>
              </a:rPr>
              <a:t>6</a:t>
            </a:r>
            <a:r>
              <a:rPr lang="zh-CN" altLang="en-US" dirty="0">
                <a:latin typeface="+mn-ea"/>
                <a:sym typeface="Times New Roman" panose="02020603050405020304"/>
              </a:rPr>
              <a:t>月成立于无锡，</a:t>
            </a:r>
            <a:r>
              <a:rPr lang="zh-CN" altLang="en-US" dirty="0">
                <a:latin typeface="+mn-ea"/>
                <a:sym typeface="+mn-ea"/>
              </a:rPr>
              <a:t>致力于对海量体育运动数据的采集、挖掘、数据分析和运动大数据的应用研究，并通过</a:t>
            </a:r>
            <a:r>
              <a:rPr lang="en-US" altLang="zh-CN" dirty="0">
                <a:latin typeface="+mn-ea"/>
                <a:sym typeface="+mn-ea"/>
              </a:rPr>
              <a:t>AI</a:t>
            </a:r>
            <a:r>
              <a:rPr lang="zh-CN" altLang="en-US" dirty="0">
                <a:latin typeface="+mn-ea"/>
                <a:sym typeface="+mn-ea"/>
              </a:rPr>
              <a:t>技术和自研硬件，软硬件协同地为多种运动提供从专业到娱乐梯度式的服务。</a:t>
            </a:r>
            <a:r>
              <a:rPr lang="zh-CN" altLang="en-US">
                <a:sym typeface="+mn-ea"/>
              </a:rPr>
              <a:t>为专业者提供辅助教练功能，提高运动技巧；为爱好者增强用户体验，提高运动趣味。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" y="908685"/>
            <a:ext cx="10972800" cy="4525963"/>
          </a:xfrm>
        </p:spPr>
        <p:txBody>
          <a:bodyPr/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1. </a:t>
            </a:r>
            <a:r>
              <a:rPr lang="zh-CN" altLang="en-US" sz="1800">
                <a:solidFill>
                  <a:schemeClr val="tx1"/>
                </a:solidFill>
              </a:rPr>
              <a:t>针对运动者痛点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1.1 </a:t>
            </a:r>
            <a:r>
              <a:rPr lang="zh-CN" altLang="en-US" sz="1800">
                <a:solidFill>
                  <a:schemeClr val="tx1"/>
                </a:solidFill>
              </a:rPr>
              <a:t>精彩瞬间无法记录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en-US" altLang="en-US" sz="1800">
                <a:solidFill>
                  <a:schemeClr val="tx1"/>
                </a:solidFill>
              </a:rPr>
              <a:t>→</a:t>
            </a:r>
            <a:r>
              <a:rPr lang="en-US" altLang="zh-CN" sz="1800">
                <a:solidFill>
                  <a:schemeClr val="tx1"/>
                </a:solidFill>
              </a:rPr>
              <a:t> AI</a:t>
            </a:r>
            <a:r>
              <a:rPr lang="zh-CN" altLang="en-US" sz="1800">
                <a:solidFill>
                  <a:schemeClr val="tx1"/>
                </a:solidFill>
              </a:rPr>
              <a:t>自动识别并剪辑高光时刻，生成个人集锦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1.2 </a:t>
            </a:r>
            <a:r>
              <a:rPr lang="zh-CN" altLang="en-US" sz="1800">
                <a:solidFill>
                  <a:schemeClr val="tx1"/>
                </a:solidFill>
              </a:rPr>
              <a:t>缺乏专业数据分析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en-US" altLang="en-US" sz="1800">
                <a:solidFill>
                  <a:schemeClr val="tx1"/>
                </a:solidFill>
              </a:rPr>
              <a:t>→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zh-CN" altLang="en-US" sz="1800">
                <a:solidFill>
                  <a:schemeClr val="tx1"/>
                </a:solidFill>
              </a:rPr>
              <a:t>实时生成运动数据报告，可视化展示进步曲线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1.3 </a:t>
            </a:r>
            <a:r>
              <a:rPr lang="zh-CN" altLang="en-US" sz="1800">
                <a:solidFill>
                  <a:schemeClr val="tx1"/>
                </a:solidFill>
              </a:rPr>
              <a:t>动作问题无人指导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en-US" altLang="en-US" sz="1800">
                <a:solidFill>
                  <a:schemeClr val="tx1"/>
                </a:solidFill>
              </a:rPr>
              <a:t>→</a:t>
            </a:r>
            <a:r>
              <a:rPr lang="en-US" altLang="zh-CN" sz="1800">
                <a:solidFill>
                  <a:schemeClr val="tx1"/>
                </a:solidFill>
              </a:rPr>
              <a:t> AI</a:t>
            </a:r>
            <a:r>
              <a:rPr lang="zh-CN" altLang="en-US" sz="1800">
                <a:solidFill>
                  <a:schemeClr val="tx1"/>
                </a:solidFill>
              </a:rPr>
              <a:t>姿态分析，提供改进建议和标准动作对比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1.4 </a:t>
            </a:r>
            <a:r>
              <a:rPr lang="zh-CN" altLang="en-US" sz="1800">
                <a:solidFill>
                  <a:schemeClr val="tx1"/>
                </a:solidFill>
              </a:rPr>
              <a:t>剪辑耗时费力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en-US" altLang="en-US" sz="1800">
                <a:solidFill>
                  <a:schemeClr val="tx1"/>
                </a:solidFill>
              </a:rPr>
              <a:t>→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zh-CN" altLang="en-US" sz="1800">
                <a:solidFill>
                  <a:schemeClr val="tx1"/>
                </a:solidFill>
              </a:rPr>
              <a:t>自动剪辑、一键生成、即时分享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2. </a:t>
            </a:r>
            <a:r>
              <a:rPr lang="zh-CN" altLang="en-US" sz="1800">
                <a:solidFill>
                  <a:schemeClr val="tx1"/>
                </a:solidFill>
              </a:rPr>
              <a:t>针对场馆痛点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2.2 </a:t>
            </a:r>
            <a:r>
              <a:rPr lang="zh-CN" altLang="en-US" sz="1800">
                <a:solidFill>
                  <a:schemeClr val="tx1"/>
                </a:solidFill>
              </a:rPr>
              <a:t>服务同质化严重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en-US" altLang="en-US" sz="1800">
                <a:solidFill>
                  <a:schemeClr val="tx1"/>
                </a:solidFill>
              </a:rPr>
              <a:t>→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zh-CN" altLang="en-US" sz="1800">
                <a:solidFill>
                  <a:schemeClr val="tx1"/>
                </a:solidFill>
              </a:rPr>
              <a:t>提供独特的数据化运动体验，成为区域差异化亮点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2.3 </a:t>
            </a:r>
            <a:r>
              <a:rPr lang="zh-CN" altLang="en-US" sz="1800">
                <a:solidFill>
                  <a:schemeClr val="tx1"/>
                </a:solidFill>
              </a:rPr>
              <a:t>用户黏性低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en-US" altLang="en-US" sz="1800">
                <a:solidFill>
                  <a:schemeClr val="tx1"/>
                </a:solidFill>
              </a:rPr>
              <a:t>→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zh-CN" altLang="en-US" sz="1800">
                <a:solidFill>
                  <a:schemeClr val="tx1"/>
                </a:solidFill>
              </a:rPr>
              <a:t>建立个人运动档案，持续追踪进步，形成长期绑定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2.4 </a:t>
            </a:r>
            <a:r>
              <a:rPr lang="zh-CN" altLang="en-US" sz="1800">
                <a:solidFill>
                  <a:schemeClr val="tx1"/>
                </a:solidFill>
              </a:rPr>
              <a:t>缺乏竞争力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en-US" altLang="en-US" sz="1800">
                <a:solidFill>
                  <a:schemeClr val="tx1"/>
                </a:solidFill>
              </a:rPr>
              <a:t>→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zh-CN" altLang="en-US" sz="1800">
                <a:solidFill>
                  <a:schemeClr val="tx1"/>
                </a:solidFill>
              </a:rPr>
              <a:t>智能化升级吸引年轻用户群体，提升场馆定位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2.5 </a:t>
            </a:r>
            <a:r>
              <a:rPr lang="zh-CN" altLang="en-US" sz="1800">
                <a:solidFill>
                  <a:schemeClr val="tx1"/>
                </a:solidFill>
              </a:rPr>
              <a:t>智能化不足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en-US" altLang="en-US" sz="1800">
                <a:solidFill>
                  <a:schemeClr val="tx1"/>
                </a:solidFill>
              </a:rPr>
              <a:t>→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zh-CN" altLang="en-US" sz="1800">
                <a:solidFill>
                  <a:schemeClr val="tx1"/>
                </a:solidFill>
              </a:rPr>
              <a:t>单摄像头快速部署，</a:t>
            </a:r>
            <a:r>
              <a:rPr lang="en-US" altLang="zh-CN" sz="1800">
                <a:solidFill>
                  <a:schemeClr val="tx1"/>
                </a:solidFill>
              </a:rPr>
              <a:t>30</a:t>
            </a:r>
            <a:r>
              <a:rPr lang="zh-CN" altLang="en-US" sz="1800">
                <a:solidFill>
                  <a:schemeClr val="tx1"/>
                </a:solidFill>
              </a:rPr>
              <a:t>分钟完成数字化转型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3. </a:t>
            </a:r>
            <a:r>
              <a:rPr lang="zh-CN" altLang="en-US" sz="1800">
                <a:solidFill>
                  <a:schemeClr val="tx1"/>
                </a:solidFill>
              </a:rPr>
              <a:t>核心优势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3.1 </a:t>
            </a:r>
            <a:r>
              <a:rPr lang="zh-CN" altLang="en-US" sz="1800">
                <a:solidFill>
                  <a:schemeClr val="tx1"/>
                </a:solidFill>
              </a:rPr>
              <a:t>技术突破：单目摄像头实现多机位效果，成本降低</a:t>
            </a:r>
            <a:r>
              <a:rPr lang="en-US" altLang="zh-CN" sz="1800">
                <a:solidFill>
                  <a:schemeClr val="tx1"/>
                </a:solidFill>
              </a:rPr>
              <a:t>90%</a:t>
            </a:r>
            <a:endParaRPr lang="en-US" altLang="zh-CN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3.2 </a:t>
            </a:r>
            <a:r>
              <a:rPr lang="zh-CN" altLang="en-US" sz="1800">
                <a:solidFill>
                  <a:schemeClr val="tx1"/>
                </a:solidFill>
              </a:rPr>
              <a:t>即时反馈：实时数据处理，运动后立即获得分析报告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3.3 </a:t>
            </a:r>
            <a:r>
              <a:rPr lang="zh-CN" altLang="en-US" sz="1800">
                <a:solidFill>
                  <a:schemeClr val="tx1"/>
                </a:solidFill>
              </a:rPr>
              <a:t>简单易用：扫码即用，无需专业操作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chemeClr val="tx1"/>
                </a:solidFill>
              </a:rPr>
              <a:t>3.4 </a:t>
            </a:r>
            <a:r>
              <a:rPr lang="zh-CN" altLang="en-US" sz="1800">
                <a:solidFill>
                  <a:schemeClr val="tx1"/>
                </a:solidFill>
              </a:rPr>
              <a:t>持续价值：数据积累形成个人运动成长档案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670" y="11620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业务介绍</a:t>
            </a:r>
            <a:endParaRPr lang="zh-CN" altLang="en-US" sz="2800" b="1" dirty="0">
              <a:ln w="19050">
                <a:noFill/>
              </a:ln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6715760" y="962025"/>
            <a:ext cx="3844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我们的</a:t>
            </a:r>
            <a:r>
              <a:rPr lang="zh-CN" altLang="en-US"/>
              <a:t>服务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570" y="1484630"/>
            <a:ext cx="7066915" cy="45262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5280" y="11620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业务介绍</a:t>
            </a:r>
            <a:endParaRPr lang="zh-CN" altLang="en-US" sz="2800" b="1" dirty="0">
              <a:ln w="19050">
                <a:noFill/>
              </a:ln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endParaRPr lang="zh-CN" altLang="en-US" sz="2800" b="1" dirty="0">
              <a:ln w="19050">
                <a:noFill/>
              </a:ln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3570" y="836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羽毛球辅助</a:t>
            </a:r>
            <a:r>
              <a:rPr lang="zh-CN" altLang="en-US"/>
              <a:t>教练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95325" y="1949450"/>
            <a:ext cx="1792605" cy="19837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484755" y="1341120"/>
            <a:ext cx="5627370" cy="777875"/>
          </a:xfrm>
          <a:prstGeom prst="straightConnector1">
            <a:avLst/>
          </a:prstGeom>
          <a:ln w="31750">
            <a:solidFill>
              <a:srgbClr val="FF0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147050" y="1077595"/>
            <a:ext cx="342646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Tactical Heat Map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>
                <a:sym typeface="+mn-ea"/>
              </a:rPr>
              <a:t>战术热力图</a:t>
            </a:r>
            <a:endParaRPr lang="zh-CN" altLang="en-US" sz="1000">
              <a:sym typeface="+mn-ea"/>
            </a:endParaRPr>
          </a:p>
          <a:p>
            <a:r>
              <a:rPr lang="zh-CN" altLang="en-US" sz="1000">
                <a:sym typeface="+mn-ea"/>
              </a:rPr>
              <a:t>球员移动轨迹</a:t>
            </a:r>
            <a:r>
              <a:rPr lang="en-US" altLang="zh-CN" sz="1000">
                <a:sym typeface="+mn-ea"/>
              </a:rPr>
              <a:t>2D</a:t>
            </a:r>
            <a:r>
              <a:rPr lang="zh-CN" altLang="en-US" sz="1000">
                <a:sym typeface="+mn-ea"/>
              </a:rPr>
              <a:t>俯视图，实时展示场地覆盖热区分布，直观呈现球员的移动模式和场地控制范围。</a:t>
            </a:r>
            <a:endParaRPr lang="zh-CN" altLang="en-US" sz="1000">
              <a:sym typeface="+mn-ea"/>
            </a:endParaRPr>
          </a:p>
          <a:p>
            <a:r>
              <a:rPr lang="en-US" altLang="zh-CN" sz="1000">
                <a:sym typeface="+mn-ea"/>
              </a:rPr>
              <a:t>Tactical Bird's Eye View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>
                <a:sym typeface="+mn-ea"/>
              </a:rPr>
              <a:t>战术俯视图</a:t>
            </a:r>
            <a:endParaRPr lang="zh-CN" altLang="en-US" sz="1000">
              <a:sym typeface="+mn-ea"/>
            </a:endParaRPr>
          </a:p>
          <a:p>
            <a:r>
              <a:rPr lang="zh-CN" altLang="en-US" sz="1000">
                <a:sym typeface="+mn-ea"/>
              </a:rPr>
              <a:t>羽球飞行轨迹实时</a:t>
            </a:r>
            <a:r>
              <a:rPr lang="en-US" altLang="zh-CN" sz="1000">
                <a:sym typeface="+mn-ea"/>
              </a:rPr>
              <a:t>2D</a:t>
            </a:r>
            <a:r>
              <a:rPr lang="zh-CN" altLang="en-US" sz="1000">
                <a:sym typeface="+mn-ea"/>
              </a:rPr>
              <a:t>俯视追踪系统，精准记录每一拍的落点分布与球路变化。</a:t>
            </a:r>
            <a:endParaRPr lang="zh-CN" altLang="en-US" sz="1000">
              <a:sym typeface="+mn-ea"/>
            </a:endParaRPr>
          </a:p>
          <a:p>
            <a:endParaRPr lang="en-US" altLang="zh-CN" sz="1000">
              <a:sym typeface="+mn-ea"/>
            </a:endParaRPr>
          </a:p>
          <a:p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Movement Velocity Tracking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移动速度监测，球员实时移动速度动态曲线，监测步法节奏变化与爆发力表现。</a:t>
            </a:r>
            <a:endParaRPr lang="zh-CN" altLang="en-US" sz="1000"/>
          </a:p>
          <a:p>
            <a:r>
              <a:rPr lang="en-US" altLang="zh-CN" sz="1000">
                <a:sym typeface="+mn-ea"/>
              </a:rPr>
              <a:t>Cumulative Distance Coverage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跑动里程累计</a:t>
            </a:r>
            <a:endParaRPr lang="zh-CN" altLang="en-US" sz="1000"/>
          </a:p>
          <a:p>
            <a:r>
              <a:rPr lang="zh-CN" altLang="en-US" sz="1000"/>
              <a:t>球员场上累计移动距离实时统计图表，量化体能消耗与移动效率。</a:t>
            </a:r>
            <a:endParaRPr lang="en-US" altLang="zh-CN" sz="1000">
              <a:sym typeface="+mn-ea"/>
            </a:endParaRPr>
          </a:p>
          <a:p>
            <a:endParaRPr lang="en-US" altLang="zh-CN" sz="1000">
              <a:sym typeface="+mn-ea"/>
            </a:endParaRPr>
          </a:p>
          <a:p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Rally Dynamics Dashboard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回合态势分析板</a:t>
            </a:r>
            <a:endParaRPr lang="en-US" altLang="zh-CN" sz="1000"/>
          </a:p>
          <a:p>
            <a:r>
              <a:rPr lang="zh-CN" altLang="en-US" sz="1000"/>
              <a:t>击球序列：</a:t>
            </a:r>
            <a:r>
              <a:rPr lang="en-US" altLang="zh-CN" sz="1000"/>
              <a:t>P1/P2</a:t>
            </a:r>
            <a:r>
              <a:rPr lang="zh-CN" altLang="en-US" sz="1000"/>
              <a:t>当前击球拍数</a:t>
            </a:r>
            <a:endParaRPr lang="zh-CN" altLang="en-US" sz="1000"/>
          </a:p>
          <a:p>
            <a:r>
              <a:rPr lang="zh-CN" altLang="en-US" sz="1000"/>
              <a:t>技术状态：当前拍技术动作类型</a:t>
            </a:r>
            <a:endParaRPr lang="zh-CN" altLang="en-US" sz="1000"/>
          </a:p>
          <a:p>
            <a:r>
              <a:rPr lang="zh-CN" altLang="en-US" sz="1000"/>
              <a:t>回合进程：</a:t>
            </a:r>
            <a:r>
              <a:rPr lang="en-US" altLang="zh-CN" sz="1000"/>
              <a:t>Rally</a:t>
            </a:r>
            <a:r>
              <a:rPr lang="zh-CN" altLang="en-US" sz="1000"/>
              <a:t>持续拍数统计</a:t>
            </a:r>
            <a:endParaRPr lang="zh-CN" altLang="en-US" sz="1000"/>
          </a:p>
          <a:p>
            <a:endParaRPr lang="en-US" altLang="zh-CN" sz="1000">
              <a:sym typeface="+mn-ea"/>
            </a:endParaRPr>
          </a:p>
          <a:p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Footwork Speed Monitor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步法速度实时监测</a:t>
            </a:r>
            <a:endParaRPr lang="zh-CN" altLang="en-US" sz="1000"/>
          </a:p>
          <a:p>
            <a:r>
              <a:rPr lang="zh-CN" altLang="en-US" sz="1000"/>
              <a:t>球员场上移动速度实时数值显示，反映步法敏捷性与回位效率。</a:t>
            </a:r>
            <a:endParaRPr lang="zh-CN" altLang="en-US" sz="1000"/>
          </a:p>
          <a:p>
            <a:endParaRPr lang="zh-CN" altLang="en-US" sz="1000"/>
          </a:p>
          <a:p>
            <a:r>
              <a:rPr lang="en-US" altLang="zh-CN" sz="1000">
                <a:sym typeface="+mn-ea"/>
              </a:rPr>
              <a:t>Racket Swing Speed Analysis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挥拍速度分析</a:t>
            </a:r>
            <a:endParaRPr lang="zh-CN" altLang="en-US" sz="1000"/>
          </a:p>
          <a:p>
            <a:r>
              <a:rPr lang="zh-CN" altLang="en-US" sz="1000"/>
              <a:t>击球瞬间拍头速度实时测量，评估发力质量与击球威胁性。</a:t>
            </a:r>
            <a:endParaRPr lang="zh-CN" altLang="en-US" sz="1000"/>
          </a:p>
        </p:txBody>
      </p:sp>
      <p:sp>
        <p:nvSpPr>
          <p:cNvPr id="10" name="矩形 9"/>
          <p:cNvSpPr/>
          <p:nvPr/>
        </p:nvSpPr>
        <p:spPr>
          <a:xfrm>
            <a:off x="623570" y="4653280"/>
            <a:ext cx="1511935" cy="14401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131695" y="2853055"/>
            <a:ext cx="5980430" cy="19951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071495" y="1844675"/>
            <a:ext cx="2088515" cy="6483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>
          <a:xfrm>
            <a:off x="5160010" y="2169160"/>
            <a:ext cx="2880360" cy="18357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224020" y="4940935"/>
            <a:ext cx="575945" cy="2882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5" idx="3"/>
          </p:cNvCxnSpPr>
          <p:nvPr/>
        </p:nvCxnSpPr>
        <p:spPr>
          <a:xfrm flipV="1">
            <a:off x="4799965" y="4653280"/>
            <a:ext cx="3168015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511675" y="2924810"/>
            <a:ext cx="864235" cy="2882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7" idx="3"/>
          </p:cNvCxnSpPr>
          <p:nvPr/>
        </p:nvCxnSpPr>
        <p:spPr>
          <a:xfrm>
            <a:off x="5375910" y="3068955"/>
            <a:ext cx="2520315" cy="22320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80" y="1412875"/>
            <a:ext cx="7178040" cy="45262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5280" y="11620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业务介绍</a:t>
            </a:r>
            <a:endParaRPr lang="zh-CN" altLang="en-US" sz="2800" b="1" dirty="0">
              <a:ln w="19050">
                <a:noFill/>
              </a:ln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endParaRPr lang="zh-CN" altLang="en-US" sz="2800" b="1" dirty="0">
              <a:ln w="19050">
                <a:noFill/>
              </a:ln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3570" y="836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羽毛球辅助</a:t>
            </a:r>
            <a:r>
              <a:rPr lang="zh-CN" altLang="en-US"/>
              <a:t>教练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92220" y="3130550"/>
            <a:ext cx="863600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3" idx="3"/>
          </p:cNvCxnSpPr>
          <p:nvPr/>
        </p:nvCxnSpPr>
        <p:spPr>
          <a:xfrm flipV="1">
            <a:off x="4655820" y="1557020"/>
            <a:ext cx="3528695" cy="19735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144510" y="1110615"/>
            <a:ext cx="3956050" cy="4446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sym typeface="+mn-ea"/>
              </a:rPr>
              <a:t>Intelligent Shot Placement Prediction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智能落点预测系统</a:t>
            </a:r>
            <a:endParaRPr lang="zh-CN" altLang="en-US" sz="1000"/>
          </a:p>
          <a:p>
            <a:r>
              <a:rPr lang="zh-CN" altLang="en-US" sz="1000"/>
              <a:t>球路轨迹实时可视化，通过</a:t>
            </a:r>
            <a:r>
              <a:rPr lang="en-US" altLang="zh-CN" sz="1000"/>
              <a:t>AI</a:t>
            </a:r>
            <a:r>
              <a:rPr lang="zh-CN" altLang="en-US" sz="1000"/>
              <a:t>算法预测落点区域并高亮显示对应场区。系统面板实时呈现三项关键指标：</a:t>
            </a:r>
            <a:endParaRPr lang="zh-CN" altLang="en-US" sz="1000"/>
          </a:p>
          <a:p>
            <a:r>
              <a:rPr lang="en-US" altLang="zh-CN" sz="1000">
                <a:sym typeface="+mn-ea"/>
              </a:rPr>
              <a:t>Landing Probability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落点概率分布，预测球落入各区域的概率值</a:t>
            </a:r>
            <a:endParaRPr lang="zh-CN" altLang="en-US" sz="1000"/>
          </a:p>
          <a:p>
            <a:r>
              <a:rPr lang="en-US" altLang="zh-CN" sz="1000">
                <a:sym typeface="+mn-ea"/>
              </a:rPr>
              <a:t>Attack Success Rate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进攻得分率，该落点形成有效进攻的成功率</a:t>
            </a:r>
            <a:endParaRPr lang="zh-CN" altLang="en-US" sz="1000"/>
          </a:p>
          <a:p>
            <a:r>
              <a:rPr lang="en-US" altLang="zh-CN" sz="1000">
                <a:sym typeface="+mn-ea"/>
              </a:rPr>
              <a:t>Defense Return Rate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防守回球率，对手成功防守回球的概率</a:t>
            </a:r>
            <a:endParaRPr lang="zh-CN" altLang="en-US" sz="1000"/>
          </a:p>
          <a:p>
            <a:endParaRPr lang="zh-CN" altLang="en-US" sz="1000"/>
          </a:p>
          <a:p>
            <a:endParaRPr lang="en-US" altLang="zh-CN" sz="1000">
              <a:sym typeface="+mn-ea"/>
            </a:endParaRPr>
          </a:p>
          <a:p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Rally Peak Performance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回合峰值数据</a:t>
            </a:r>
            <a:endParaRPr lang="en-US" altLang="zh-CN" sz="1000"/>
          </a:p>
          <a:p>
            <a:r>
              <a:rPr lang="en-US" altLang="zh-CN" sz="1000">
                <a:sym typeface="+mn-ea"/>
              </a:rPr>
              <a:t>Peak Shot Velocity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最高击球时速，单回合内最高瞬时球速</a:t>
            </a:r>
            <a:endParaRPr lang="zh-CN" altLang="en-US" sz="1000"/>
          </a:p>
          <a:p>
            <a:r>
              <a:rPr lang="en-US" altLang="zh-CN" sz="1000">
                <a:sym typeface="+mn-ea"/>
              </a:rPr>
              <a:t>Peak Movement Speed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最高移动速度，单回合内球员最快移动速度峰值</a:t>
            </a:r>
            <a:endParaRPr lang="zh-CN" altLang="en-US" sz="1000"/>
          </a:p>
          <a:p>
            <a:endParaRPr lang="en-US" altLang="zh-CN" sz="1000"/>
          </a:p>
          <a:p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Rally Speed Monitor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回合速度监测</a:t>
            </a:r>
            <a:endParaRPr lang="en-US" altLang="zh-CN" sz="1000"/>
          </a:p>
          <a:p>
            <a:r>
              <a:rPr lang="en-US" altLang="zh-CN" sz="1000">
                <a:sym typeface="+mn-ea"/>
              </a:rPr>
              <a:t>Average Shot Speed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平均击球速度，该回合所有击球的平均球速</a:t>
            </a:r>
            <a:endParaRPr lang="zh-CN" altLang="en-US" sz="1000"/>
          </a:p>
          <a:p>
            <a:r>
              <a:rPr lang="en-US" altLang="zh-CN" sz="1000">
                <a:sym typeface="+mn-ea"/>
              </a:rPr>
              <a:t>Average Court Speed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平均移动速度，该回合球员平均移动速度</a:t>
            </a:r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Technical Action Tagging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/>
              <a:t>技术动作标注系统</a:t>
            </a:r>
            <a:endParaRPr lang="zh-CN" altLang="en-US" sz="1000"/>
          </a:p>
          <a:p>
            <a:r>
              <a:rPr lang="zh-CN" altLang="en-US" sz="1000"/>
              <a:t>为每个技术动作生成时间戳标签，便于教练员快速检索和定位特定技术动作片段，支持技术分析和训练回顾。</a:t>
            </a:r>
            <a:endParaRPr lang="zh-CN" altLang="en-US" sz="1000"/>
          </a:p>
          <a:p>
            <a:endParaRPr lang="zh-CN" altLang="en-US" sz="1000"/>
          </a:p>
          <a:p>
            <a:r>
              <a:rPr lang="en-US" altLang="zh-CN" sz="1000"/>
              <a:t>3D Trajectory Replay View</a:t>
            </a:r>
            <a:r>
              <a:rPr lang="zh-CN" altLang="en-US" sz="1000"/>
              <a:t>：三维球路复盘视图</a:t>
            </a:r>
            <a:endParaRPr lang="zh-CN" altLang="en-US" sz="1000"/>
          </a:p>
          <a:p>
            <a:r>
              <a:rPr lang="zh-CN" altLang="en-US" sz="1000"/>
              <a:t>多回合球路三维立体重现，保留双方击球瞬间的站位坐标点，形成完整的战术路线图，支持多回合叠加对比分析。</a:t>
            </a:r>
            <a:endParaRPr lang="zh-CN" altLang="en-US" sz="1000"/>
          </a:p>
          <a:p>
            <a:endParaRPr lang="zh-CN" altLang="en-US" sz="1000"/>
          </a:p>
          <a:p>
            <a:r>
              <a:rPr lang="en-US" altLang="zh-CN" sz="1000"/>
              <a:t>Rally Distance Coverage</a:t>
            </a:r>
            <a:r>
              <a:rPr lang="zh-CN" altLang="en-US" sz="1000"/>
              <a:t>：单回合跑动距离</a:t>
            </a:r>
            <a:endParaRPr lang="zh-CN" altLang="en-US" sz="1000"/>
          </a:p>
          <a:p>
            <a:r>
              <a:rPr lang="zh-CN" altLang="en-US" sz="1000"/>
              <a:t>每个回合内球员累计移动距离独立统计，精确评估单回合体能消耗强度。</a:t>
            </a:r>
            <a:endParaRPr lang="zh-CN" altLang="en-US" sz="1000"/>
          </a:p>
        </p:txBody>
      </p:sp>
      <p:sp>
        <p:nvSpPr>
          <p:cNvPr id="12" name="矩形 11"/>
          <p:cNvSpPr/>
          <p:nvPr/>
        </p:nvSpPr>
        <p:spPr>
          <a:xfrm>
            <a:off x="6456045" y="1701165"/>
            <a:ext cx="1512570" cy="503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2" idx="3"/>
          </p:cNvCxnSpPr>
          <p:nvPr/>
        </p:nvCxnSpPr>
        <p:spPr>
          <a:xfrm>
            <a:off x="7968615" y="1953260"/>
            <a:ext cx="215265" cy="899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527800" y="2204720"/>
            <a:ext cx="1440180" cy="1080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3"/>
          </p:cNvCxnSpPr>
          <p:nvPr/>
        </p:nvCxnSpPr>
        <p:spPr>
          <a:xfrm>
            <a:off x="7967980" y="2745105"/>
            <a:ext cx="215900" cy="899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176135" y="3501390"/>
            <a:ext cx="720090" cy="575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16" idx="3"/>
          </p:cNvCxnSpPr>
          <p:nvPr/>
        </p:nvCxnSpPr>
        <p:spPr>
          <a:xfrm>
            <a:off x="7896225" y="3789680"/>
            <a:ext cx="287655" cy="7918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390005" y="4509135"/>
            <a:ext cx="1506220" cy="1368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stCxn id="18" idx="3"/>
          </p:cNvCxnSpPr>
          <p:nvPr/>
        </p:nvCxnSpPr>
        <p:spPr>
          <a:xfrm>
            <a:off x="7896225" y="5193665"/>
            <a:ext cx="287655" cy="355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135505" y="5517515"/>
            <a:ext cx="3888105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20" idx="3"/>
          </p:cNvCxnSpPr>
          <p:nvPr/>
        </p:nvCxnSpPr>
        <p:spPr>
          <a:xfrm>
            <a:off x="6023610" y="5733415"/>
            <a:ext cx="2088515" cy="7175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91770" y="11620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业务介绍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685" y="836930"/>
            <a:ext cx="3669030" cy="55041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5" y="765175"/>
            <a:ext cx="3543300" cy="56673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" y="708660"/>
            <a:ext cx="2945130" cy="56553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91770" y="11620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业务介绍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" y="692785"/>
            <a:ext cx="12154535" cy="58559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91770" y="11620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业务介绍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692785"/>
            <a:ext cx="12057380" cy="4389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91135" y="45085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n w="19050">
                  <a:noFill/>
                </a:ln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业务分析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765175"/>
            <a:ext cx="5952490" cy="6036310"/>
          </a:xfrm>
          <a:prstGeom prst="rect">
            <a:avLst/>
          </a:prstGeom>
        </p:spPr>
      </p:pic>
      <p:pic>
        <p:nvPicPr>
          <p:cNvPr id="7" name="图片 6" descr="iphone-16-pro-heat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35" y="1917065"/>
            <a:ext cx="1786255" cy="3515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88705" y="1989455"/>
            <a:ext cx="2665730" cy="2950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SwingVision</a:t>
            </a:r>
            <a:r>
              <a:rPr lang="zh-CN" altLang="en-US"/>
              <a:t>：海外同类</a:t>
            </a:r>
            <a:r>
              <a:rPr lang="zh-CN" altLang="en-US"/>
              <a:t>竞品</a:t>
            </a:r>
            <a:endParaRPr lang="zh-CN" altLang="en-US"/>
          </a:p>
          <a:p>
            <a:endParaRPr lang="zh-CN" altLang="en-US"/>
          </a:p>
          <a:p>
            <a:r>
              <a:rPr lang="en-US" altLang="zh-CN" sz="1400"/>
              <a:t>SwingVision</a:t>
            </a:r>
            <a:r>
              <a:rPr lang="zh-CN" altLang="en-US" sz="1400"/>
              <a:t>是一款由前特斯拉工程师创立的</a:t>
            </a:r>
            <a:r>
              <a:rPr lang="en-US" altLang="zh-CN" sz="1400"/>
              <a:t>AI</a:t>
            </a:r>
            <a:r>
              <a:rPr lang="zh-CN" altLang="en-US" sz="1400"/>
              <a:t>网球分析应用，通过单个</a:t>
            </a:r>
            <a:r>
              <a:rPr lang="en-US" altLang="zh-CN" sz="1400"/>
              <a:t>iPhone</a:t>
            </a:r>
            <a:r>
              <a:rPr lang="zh-CN" altLang="en-US" sz="1400"/>
              <a:t>即可实现专业级的运动数据追踪和自动裁判功能，已获得</a:t>
            </a:r>
            <a:r>
              <a:rPr lang="en-US" altLang="zh-CN" sz="1400"/>
              <a:t>620</a:t>
            </a:r>
            <a:r>
              <a:rPr lang="zh-CN" altLang="en-US" sz="1400"/>
              <a:t>万美元</a:t>
            </a:r>
            <a:r>
              <a:rPr lang="en-US" altLang="zh-CN" sz="1400"/>
              <a:t>A</a:t>
            </a:r>
            <a:r>
              <a:rPr lang="zh-CN" altLang="en-US" sz="1400"/>
              <a:t>轮融资（</a:t>
            </a:r>
            <a:r>
              <a:rPr lang="en-US" altLang="zh-CN" sz="1400"/>
              <a:t>2023</a:t>
            </a:r>
            <a:r>
              <a:rPr lang="zh-CN" altLang="en-US" sz="1400"/>
              <a:t>年</a:t>
            </a:r>
            <a:r>
              <a:rPr lang="en-US" altLang="zh-CN" sz="1400"/>
              <a:t>10</a:t>
            </a:r>
            <a:r>
              <a:rPr lang="zh-CN" altLang="en-US" sz="1400"/>
              <a:t>月），投资方包括网球名将罗迪克、达文波特等，目前年收入超</a:t>
            </a:r>
            <a:r>
              <a:rPr lang="en-US" altLang="zh-CN" sz="1400"/>
              <a:t>250</a:t>
            </a:r>
            <a:r>
              <a:rPr lang="zh-CN" altLang="en-US" sz="1400"/>
              <a:t>万美元，拥有</a:t>
            </a:r>
            <a:r>
              <a:rPr lang="en-US" altLang="zh-CN" sz="1400"/>
              <a:t>15,000+</a:t>
            </a:r>
            <a:r>
              <a:rPr lang="zh-CN" altLang="en-US" sz="1400"/>
              <a:t>付费用户。</a:t>
            </a:r>
            <a:endParaRPr lang="zh-CN" altLang="en-US" sz="1400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p="http://schemas.openxmlformats.org/presentationml/2006/main">
  <p:tag name="KSO_WPP_MARK_KEY" val="5b1189be-7a1e-4ac0-8e13-e3f84656585f"/>
  <p:tag name="COMMONDATA" val="eyJoZGlkIjoiMjYyZmZlM2RiNzNkODYzMmRmMzE4MjFlOTcxMTVjYTIifQ==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4366</Words>
  <Application>WPS 演示</Application>
  <PresentationFormat>宽屏</PresentationFormat>
  <Paragraphs>327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阿里巴巴普惠体 Heavy</vt:lpstr>
      <vt:lpstr>阿里巴巴普惠体</vt:lpstr>
      <vt:lpstr>Times New Roman</vt:lpstr>
      <vt:lpstr>微软雅黑</vt:lpstr>
      <vt:lpstr>华文中宋</vt:lpstr>
      <vt:lpstr>Arial Unicode MS</vt:lpstr>
      <vt:lpstr>Calibri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</vt:lpstr>
      <vt:lpstr>    </vt:lpstr>
      <vt:lpstr>    </vt:lpstr>
      <vt:lpstr>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lishuyan</dc:creator>
  <cp:lastModifiedBy>Simbelmynë</cp:lastModifiedBy>
  <cp:revision>49</cp:revision>
  <dcterms:created xsi:type="dcterms:W3CDTF">2022-03-24T04:42:00Z</dcterms:created>
  <dcterms:modified xsi:type="dcterms:W3CDTF">2025-09-07T13:51:56Z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FAD8D1844CAB418AA1341FFEFE934D1B_13</vt:lpwstr>
  </property>
</Properties>
</file>